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sto MT"/>
        <a:ea typeface="Calisto MT"/>
        <a:cs typeface="Calisto MT"/>
        <a:sym typeface="Calisto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5CA"/>
          </a:solidFill>
        </a:fill>
      </a:tcStyle>
    </a:wholeTbl>
    <a:band2H>
      <a:tcTxStyle/>
      <a:tcStyle>
        <a:tcBdr/>
        <a:fill>
          <a:solidFill>
            <a:srgbClr val="ECF2E6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DF4"/>
          </a:solidFill>
        </a:fill>
      </a:tcStyle>
    </a:wholeTbl>
    <a:band2H>
      <a:tcTxStyle/>
      <a:tcStyle>
        <a:tcBdr/>
        <a:fill>
          <a:solidFill>
            <a:srgbClr val="E7EFFA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CCF3"/>
          </a:solidFill>
        </a:fill>
      </a:tcStyle>
    </a:wholeTbl>
    <a:band2H>
      <a:tcTxStyle/>
      <a:tcStyle>
        <a:tcBdr/>
        <a:fill>
          <a:solidFill>
            <a:srgbClr val="EDE7F9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sto MT"/>
          <a:ea typeface="Calisto MT"/>
          <a:cs typeface="Calisto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3T12:41:02.988" idx="1">
    <p:pos x="10" y="10"/>
    <p:text>Add titles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2799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 orgs and titles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Speak to mitigating distraction in execution phases. Will help with evaluation, overall execution and quality.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Building on earlier slides, matrixed teams can only work when there is goal clarity. What fits well is an overlay of a typical org chart from a command and control orientation but with a required decentralized decision-making for those executing the project.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Share AN metrics and how we use them.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continue to adapt based on proving what's working to focus out effort.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measure performance in many ways  and I'll just share the ones I think are most important.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selected the right content buckets at launch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TOP - engaged across content buckets 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are engaged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198" y="1295400"/>
            <a:ext cx="8228015" cy="192722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57198" y="3307975"/>
            <a:ext cx="8228015" cy="10668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/>
        </p:nvSpPr>
        <p:spPr>
          <a:xfrm>
            <a:off x="8292817" y="5804646"/>
            <a:ext cx="38541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S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198" y="381000"/>
            <a:ext cx="3509685" cy="2209801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half" idx="1"/>
          </p:nvPr>
        </p:nvSpPr>
        <p:spPr>
          <a:xfrm>
            <a:off x="5029200" y="273050"/>
            <a:ext cx="365760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3"/>
          </p:nvPr>
        </p:nvSpPr>
        <p:spPr>
          <a:xfrm>
            <a:off x="457198" y="2649071"/>
            <a:ext cx="3509684" cy="338819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5051425" y="381000"/>
            <a:ext cx="3635375" cy="2209801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sz="half" idx="1"/>
          </p:nvPr>
        </p:nvSpPr>
        <p:spPr>
          <a:xfrm>
            <a:off x="5051425" y="2649070"/>
            <a:ext cx="3635375" cy="35056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0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0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0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pic" sz="half" idx="13"/>
          </p:nvPr>
        </p:nvSpPr>
        <p:spPr>
          <a:xfrm>
            <a:off x="228600" y="1143000"/>
            <a:ext cx="4267200" cy="4267200"/>
          </a:xfrm>
          <a:prstGeom prst="rect">
            <a:avLst/>
          </a:prstGeom>
          <a:ln w="28575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s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5051425" y="381000"/>
            <a:ext cx="3635375" cy="2209801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5051425" y="2649070"/>
            <a:ext cx="3635375" cy="35056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0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0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0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rect">
            <a:avLst/>
          </a:prstGeom>
          <a:ln w="28575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7" cy="1254127"/>
          </a:xfrm>
          <a:prstGeom prst="rect">
            <a:avLst/>
          </a:prstGeom>
          <a:ln w="28575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6" cy="2092326"/>
          </a:xfrm>
          <a:prstGeom prst="rect">
            <a:avLst/>
          </a:prstGeom>
          <a:ln w="28575">
            <a:solidFill>
              <a:schemeClr val="accent1"/>
            </a:solidFill>
            <a:round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457200" y="2568387"/>
            <a:ext cx="8228014" cy="346887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7086600" y="274638"/>
            <a:ext cx="1524000" cy="5851526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457200" y="416859"/>
            <a:ext cx="6019800" cy="561564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half" idx="1"/>
          </p:nvPr>
        </p:nvSpPr>
        <p:spPr>
          <a:xfrm>
            <a:off x="739775" y="2770094"/>
            <a:ext cx="7662865" cy="326717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6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1676399" y="3609695"/>
            <a:ext cx="5181602" cy="1500188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457200" algn="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914400" algn="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371600" algn="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828800" algn="r">
              <a:spcBef>
                <a:spcPts val="3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/>
        </p:nvSpPr>
        <p:spPr>
          <a:xfrm>
            <a:off x="8292817" y="5804646"/>
            <a:ext cx="385417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40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S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740663" y="2784475"/>
            <a:ext cx="3767330" cy="32527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740663" y="2232211"/>
            <a:ext cx="3767330" cy="76200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4572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2pPr>
            <a:lvl3pPr marL="0" indent="9144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3pPr>
            <a:lvl4pPr marL="0" indent="13716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4pPr>
            <a:lvl5pPr marL="0" indent="182880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4631578" y="2232211"/>
            <a:ext cx="3767329" cy="762001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  <a:defRPr sz="24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762000" y="2784475"/>
            <a:ext cx="7656512" cy="15544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4636008" y="2784475"/>
            <a:ext cx="3767329" cy="15544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4636008" y="2784475"/>
            <a:ext cx="3767329" cy="155448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85800" indent="-336550">
              <a:defRPr sz="1800"/>
            </a:lvl2pPr>
            <a:lvl3pPr marL="1035050" indent="-349250">
              <a:defRPr sz="1800"/>
            </a:lvl3pPr>
            <a:lvl4pPr marL="1371600" indent="-336550">
              <a:defRPr sz="1800"/>
            </a:lvl4pPr>
            <a:lvl5pPr marL="1720850" indent="-349250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50079" y="6419959"/>
            <a:ext cx="243841" cy="23790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 b="1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Tx/>
          <a:latin typeface="Calisto MT"/>
          <a:ea typeface="Calisto MT"/>
          <a:cs typeface="Calisto MT"/>
          <a:sym typeface="Calisto M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S"/>
        <a:tabLst/>
        <a:defRPr sz="2200" b="0" i="0" u="none" strike="noStrike" cap="none" spc="0" baseline="0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1pPr>
      <a:lvl2pPr marL="719455" marR="0" indent="-3702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S"/>
        <a:tabLst/>
        <a:defRPr sz="2200" b="0" i="0" u="none" strike="noStrike" cap="none" spc="0" baseline="0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2pPr>
      <a:lvl3pPr marL="1112661" marR="0" indent="-42686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S"/>
        <a:tabLst/>
        <a:defRPr sz="2200" b="0" i="0" u="none" strike="noStrike" cap="none" spc="0" baseline="0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3pPr>
      <a:lvl4pPr marL="1446388" marR="0" indent="-4113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S"/>
        <a:tabLst/>
        <a:defRPr sz="2200" b="0" i="0" u="none" strike="noStrike" cap="none" spc="0" baseline="0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4pPr>
      <a:lvl5pPr marL="1798461" marR="0" indent="-426861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S"/>
        <a:tabLst/>
        <a:defRPr sz="2200" b="0" i="0" u="none" strike="noStrike" cap="none" spc="0" baseline="0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5pPr>
      <a:lvl6pPr marL="2132365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•"/>
        <a:tabLst/>
        <a:defRPr sz="2200" b="0" i="0" u="none" strike="noStrike" cap="none" spc="0" baseline="0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6pPr>
      <a:lvl7pPr marL="2475265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•"/>
        <a:tabLst/>
        <a:defRPr sz="2200" b="0" i="0" u="none" strike="noStrike" cap="none" spc="0" baseline="0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7pPr>
      <a:lvl8pPr marL="2819752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•"/>
        <a:tabLst/>
        <a:defRPr sz="2200" b="0" i="0" u="none" strike="noStrike" cap="none" spc="0" baseline="0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8pPr>
      <a:lvl9pPr marL="3164240" marR="0" indent="-42104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chemeClr val="accent1"/>
        </a:buClr>
        <a:buSzPct val="90000"/>
        <a:buFont typeface="Wingdings"/>
        <a:buChar char="•"/>
        <a:tabLst/>
        <a:defRPr sz="2200" b="0" i="0" u="none" strike="noStrike" cap="none" spc="0" baseline="0">
          <a:ln>
            <a:noFill/>
          </a:ln>
          <a:solidFill>
            <a:srgbClr val="595959"/>
          </a:solidFill>
          <a:uFillTx/>
          <a:latin typeface="Calisto MT"/>
          <a:ea typeface="Calisto MT"/>
          <a:cs typeface="Calisto MT"/>
          <a:sym typeface="Calisto MT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sto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ctrTitle"/>
          </p:nvPr>
        </p:nvSpPr>
        <p:spPr>
          <a:xfrm>
            <a:off x="149411" y="2130425"/>
            <a:ext cx="8845178" cy="1470025"/>
          </a:xfrm>
          <a:prstGeom prst="rect">
            <a:avLst/>
          </a:prstGeom>
        </p:spPr>
        <p:txBody>
          <a:bodyPr/>
          <a:lstStyle>
            <a:lvl1pPr defTabSz="740663">
              <a:defRPr sz="4374"/>
            </a:lvl1pPr>
          </a:lstStyle>
          <a:p>
            <a:r>
              <a:t>Maximizing the Collaborative Structure – Achieving Unity of Purpose</a:t>
            </a:r>
          </a:p>
        </p:txBody>
      </p:sp>
      <p:sp>
        <p:nvSpPr>
          <p:cNvPr id="161" name="Shape 161"/>
          <p:cNvSpPr>
            <a:spLocks noGrp="1"/>
          </p:cNvSpPr>
          <p:nvPr>
            <p:ph type="subTitle" sz="quarter" idx="1"/>
          </p:nvPr>
        </p:nvSpPr>
        <p:spPr>
          <a:xfrm>
            <a:off x="457198" y="4063875"/>
            <a:ext cx="8228015" cy="1066801"/>
          </a:xfrm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rgbClr val="000000"/>
                </a:solidFill>
              </a:defRPr>
            </a:pPr>
            <a:r>
              <a:t>Robb Lee</a:t>
            </a:r>
          </a:p>
          <a:p>
            <a:pPr>
              <a:defRPr sz="2400">
                <a:solidFill>
                  <a:srgbClr val="000000"/>
                </a:solidFill>
              </a:defRPr>
            </a:pPr>
            <a:r>
              <a:t>Dan O’Brien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0" y="345140"/>
            <a:ext cx="9144000" cy="1143001"/>
          </a:xfrm>
          <a:prstGeom prst="rect">
            <a:avLst/>
          </a:prstGeom>
        </p:spPr>
        <p:txBody>
          <a:bodyPr/>
          <a:lstStyle>
            <a:lvl1pPr defTabSz="896111">
              <a:defRPr sz="3626"/>
            </a:lvl1pPr>
          </a:lstStyle>
          <a:p>
            <a:r>
              <a:t>Beginning with the End in Mind – Building Unity Around a Common Purpose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740663" y="2693766"/>
            <a:ext cx="3767330" cy="3252789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spcBef>
                <a:spcPts val="1800"/>
              </a:spcBef>
              <a:defRPr sz="1656"/>
            </a:pPr>
            <a:r>
              <a:t>Organizational mission, purpose and vision</a:t>
            </a:r>
          </a:p>
          <a:p>
            <a:pPr marL="315468" indent="-315468" defTabSz="841247">
              <a:spcBef>
                <a:spcPts val="1800"/>
              </a:spcBef>
              <a:defRPr sz="1656"/>
            </a:pPr>
            <a:r>
              <a:t>What we ALL value</a:t>
            </a:r>
          </a:p>
          <a:p>
            <a:pPr marL="315468" indent="-315468" defTabSz="841247">
              <a:spcBef>
                <a:spcPts val="1800"/>
              </a:spcBef>
              <a:defRPr sz="1656"/>
            </a:pPr>
            <a:r>
              <a:t>Aspirations – organization and personal</a:t>
            </a:r>
          </a:p>
          <a:p>
            <a:pPr marL="315468" indent="-315468" defTabSz="841247">
              <a:spcBef>
                <a:spcPts val="1800"/>
              </a:spcBef>
              <a:defRPr sz="1656"/>
            </a:pPr>
            <a:r>
              <a:t>Meaningful communication and respect</a:t>
            </a:r>
          </a:p>
          <a:p>
            <a:pPr marL="0" indent="0" defTabSz="841247">
              <a:spcBef>
                <a:spcPts val="1800"/>
              </a:spcBef>
              <a:buSzTx/>
              <a:buNone/>
              <a:defRPr sz="1656"/>
            </a:pPr>
            <a:r>
              <a:t>What are the challenges, problems, and struggles?</a:t>
            </a:r>
          </a:p>
        </p:txBody>
      </p:sp>
      <p:pic>
        <p:nvPicPr>
          <p:cNvPr id="167" name="image8.jpeg" descr="6a0133f5884316970b019b0006ad3e970d.jpg"/>
          <p:cNvPicPr>
            <a:picLocks noChangeAspect="1"/>
          </p:cNvPicPr>
          <p:nvPr/>
        </p:nvPicPr>
        <p:blipFill>
          <a:blip r:embed="rId2">
            <a:extLst/>
          </a:blip>
          <a:srcRect t="14022" b="14021"/>
          <a:stretch>
            <a:fillRect/>
          </a:stretch>
        </p:blipFill>
        <p:spPr>
          <a:xfrm>
            <a:off x="4634753" y="2784475"/>
            <a:ext cx="3767329" cy="3252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r>
              <a:t>Setting the Conditions for Success</a:t>
            </a:r>
          </a:p>
        </p:txBody>
      </p:sp>
      <p:pic>
        <p:nvPicPr>
          <p:cNvPr id="170" name="image9.jpeg" descr="organizational-culture.jpg"/>
          <p:cNvPicPr>
            <a:picLocks noChangeAspect="1"/>
          </p:cNvPicPr>
          <p:nvPr/>
        </p:nvPicPr>
        <p:blipFill>
          <a:blip r:embed="rId3">
            <a:extLst/>
          </a:blip>
          <a:srcRect l="2415" r="11395"/>
          <a:stretch>
            <a:fillRect/>
          </a:stretch>
        </p:blipFill>
        <p:spPr>
          <a:xfrm>
            <a:off x="332646" y="2784475"/>
            <a:ext cx="4205586" cy="325278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body" sz="half" idx="1"/>
          </p:nvPr>
        </p:nvSpPr>
        <p:spPr>
          <a:xfrm>
            <a:off x="4634753" y="2784474"/>
            <a:ext cx="3767329" cy="344422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600"/>
            </a:pPr>
            <a:r>
              <a:t>Building organizational commitment – respecting individual needs – selling opportunity</a:t>
            </a:r>
            <a:endParaRPr sz="1200"/>
          </a:p>
          <a:p>
            <a:pPr>
              <a:lnSpc>
                <a:spcPct val="80000"/>
              </a:lnSpc>
              <a:defRPr sz="1600"/>
            </a:pPr>
            <a:r>
              <a:t>Enabling creativity – roles that produce results</a:t>
            </a:r>
            <a:endParaRPr sz="1200"/>
          </a:p>
          <a:p>
            <a:pPr>
              <a:lnSpc>
                <a:spcPct val="80000"/>
              </a:lnSpc>
              <a:defRPr sz="1600"/>
            </a:pPr>
            <a:r>
              <a:t>Tension and conflict – improve or stifle collaboration?</a:t>
            </a:r>
            <a:endParaRPr sz="1200"/>
          </a:p>
          <a:p>
            <a:pPr>
              <a:lnSpc>
                <a:spcPct val="80000"/>
              </a:lnSpc>
              <a:defRPr sz="1600"/>
            </a:pPr>
            <a:r>
              <a:t>Challenging the status quo – putting the organizational culture to work</a:t>
            </a:r>
            <a:endParaRPr sz="1200"/>
          </a:p>
          <a:p>
            <a:pPr>
              <a:lnSpc>
                <a:spcPct val="80000"/>
              </a:lnSpc>
              <a:defRPr sz="1600"/>
            </a:pPr>
            <a:r>
              <a:t>Operational Discipline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3640"/>
            </a:pPr>
            <a:r>
              <a:t>Communication and</a:t>
            </a:r>
            <a:br/>
            <a:r>
              <a:t>Collaborative Teams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700"/>
            </a:pPr>
            <a:r>
              <a:t>Goal Clarity</a:t>
            </a:r>
          </a:p>
          <a:p>
            <a:pPr>
              <a:lnSpc>
                <a:spcPct val="80000"/>
              </a:lnSpc>
              <a:defRPr sz="1700"/>
            </a:pPr>
            <a:r>
              <a:t>Across the org chart – in spite of the org chart?</a:t>
            </a:r>
          </a:p>
          <a:p>
            <a:pPr>
              <a:lnSpc>
                <a:spcPct val="80000"/>
              </a:lnSpc>
              <a:defRPr sz="1700"/>
            </a:pPr>
            <a:r>
              <a:t>Shared language and interest</a:t>
            </a:r>
          </a:p>
          <a:p>
            <a:pPr>
              <a:lnSpc>
                <a:spcPct val="80000"/>
              </a:lnSpc>
              <a:defRPr sz="1700"/>
            </a:pPr>
            <a:r>
              <a:t>Teams are characterized by supported and/or supporting relationships – sometimes you lead the work, sometimes you support the leader with your best effort and sometimes you simply applaud the success of others</a:t>
            </a:r>
          </a:p>
          <a:p>
            <a:pPr>
              <a:lnSpc>
                <a:spcPct val="80000"/>
              </a:lnSpc>
              <a:defRPr sz="1700"/>
            </a:pPr>
            <a:r>
              <a:t>How do “matrixed” teams organize and produce?</a:t>
            </a:r>
          </a:p>
          <a:p>
            <a:pPr marL="685800" lvl="1" indent="-336550">
              <a:lnSpc>
                <a:spcPct val="80000"/>
              </a:lnSpc>
              <a:spcBef>
                <a:spcPts val="600"/>
              </a:spcBef>
              <a:buClr>
                <a:srgbClr val="C1F944"/>
              </a:buClr>
              <a:defRPr sz="1500"/>
            </a:pPr>
            <a:r>
              <a:t>Does the collaborative work follow?</a:t>
            </a:r>
          </a:p>
          <a:p>
            <a:pPr marL="685800" lvl="1" indent="-336550">
              <a:lnSpc>
                <a:spcPct val="80000"/>
              </a:lnSpc>
              <a:spcBef>
                <a:spcPts val="600"/>
              </a:spcBef>
              <a:buClr>
                <a:srgbClr val="C1F944"/>
              </a:buClr>
              <a:defRPr sz="1500"/>
            </a:pPr>
            <a:r>
              <a:t>How messy does it get?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230394" y="345140"/>
            <a:ext cx="8686801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What is Meaningful and Measurable Progress? What do we Measure and Why?</a:t>
            </a:r>
          </a:p>
        </p:txBody>
      </p:sp>
      <p:pic>
        <p:nvPicPr>
          <p:cNvPr id="181" name="image12.jpeg" descr="38348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0112" y="4239778"/>
            <a:ext cx="3477905" cy="2576227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>
            <a:spLocks noGrp="1"/>
          </p:cNvSpPr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1800"/>
            </a:pPr>
            <a:r>
              <a:t>Dealing with Profit/Loss – coming to grips with sustaining operations</a:t>
            </a:r>
          </a:p>
          <a:p>
            <a:pPr>
              <a:lnSpc>
                <a:spcPct val="90000"/>
              </a:lnSpc>
              <a:defRPr sz="1800"/>
            </a:pPr>
            <a:r>
              <a:t>Role of dashboards, KPI and other tools – analytics, big data, etc.</a:t>
            </a:r>
          </a:p>
          <a:p>
            <a:pPr>
              <a:lnSpc>
                <a:spcPct val="90000"/>
              </a:lnSpc>
              <a:defRPr sz="1800"/>
            </a:pPr>
            <a:r>
              <a:t>Output vs. outcome – knowing when you are winning?</a:t>
            </a:r>
          </a:p>
          <a:p>
            <a:pPr>
              <a:lnSpc>
                <a:spcPct val="90000"/>
              </a:lnSpc>
              <a:defRPr sz="1800"/>
            </a:pPr>
            <a:r>
              <a:t>You know – now what? Strategy to execution in a collaborative environment</a:t>
            </a:r>
          </a:p>
          <a:p>
            <a:pPr>
              <a:lnSpc>
                <a:spcPct val="90000"/>
              </a:lnSpc>
              <a:defRPr sz="1800"/>
            </a:pPr>
            <a:r>
              <a:t>Growing stronger in a lean environment</a:t>
            </a:r>
          </a:p>
          <a:p>
            <a:pPr>
              <a:lnSpc>
                <a:spcPct val="90000"/>
              </a:lnSpc>
              <a:defRPr sz="1800"/>
            </a:pPr>
            <a:r>
              <a:t>Reinforcing success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Table 186"/>
          <p:cNvGraphicFramePr/>
          <p:nvPr/>
        </p:nvGraphicFramePr>
        <p:xfrm>
          <a:off x="712692" y="490080"/>
          <a:ext cx="7945942" cy="5887178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972971"/>
                <a:gridCol w="3972971"/>
              </a:tblGrid>
              <a:tr h="980268"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Content Categories 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F5857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5F5857"/>
                      </a:solidFill>
                      <a:miter lim="400000"/>
                    </a:lnT>
                    <a:lnB w="12700"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FFFFF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Average Time on Page 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solidFill>
                        <a:srgbClr val="5F5857"/>
                      </a:solidFill>
                      <a:miter lim="400000"/>
                    </a:lnR>
                    <a:lnT w="12700">
                      <a:solidFill>
                        <a:srgbClr val="5F5857"/>
                      </a:solidFill>
                      <a:miter lim="400000"/>
                    </a:lnT>
                    <a:lnB w="12700"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980268"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2D2D2D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Money &amp; Business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F5857"/>
                      </a:solidFill>
                      <a:miter lim="400000"/>
                    </a:lnL>
                    <a:lnR w="25400">
                      <a:solidFill>
                        <a:srgbClr val="AC9C88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C9C88"/>
                      </a:solidFill>
                      <a:miter lim="400000"/>
                    </a:lnB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1800"/>
                      </a:pPr>
                      <a:r>
                        <a:rPr sz="3000">
                          <a:solidFill>
                            <a:srgbClr val="2D2D2D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4:13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AC9C88"/>
                      </a:solidFill>
                      <a:miter lim="400000"/>
                    </a:lnL>
                    <a:lnR w="12700">
                      <a:solidFill>
                        <a:srgbClr val="5F5857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AC9C88"/>
                      </a:solidFill>
                      <a:miter lim="400000"/>
                    </a:lnB>
                    <a:solidFill>
                      <a:srgbClr val="F0EEE0"/>
                    </a:solidFill>
                  </a:tcPr>
                </a:tc>
              </a:tr>
              <a:tr h="980268"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2D2D2D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Membership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F5857"/>
                      </a:solidFill>
                      <a:miter lim="400000"/>
                    </a:lnL>
                    <a:lnR w="25400">
                      <a:solidFill>
                        <a:srgbClr val="AC9C88"/>
                      </a:solidFill>
                      <a:miter lim="400000"/>
                    </a:lnR>
                    <a:lnT w="12700">
                      <a:solidFill>
                        <a:srgbClr val="AC9C88"/>
                      </a:solidFill>
                      <a:miter lim="400000"/>
                    </a:lnT>
                    <a:lnB w="12700">
                      <a:solidFill>
                        <a:srgbClr val="AC9C88"/>
                      </a:solidFill>
                      <a:miter lim="400000"/>
                    </a:lnB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1800"/>
                      </a:pPr>
                      <a:r>
                        <a:rPr sz="3000">
                          <a:solidFill>
                            <a:srgbClr val="2D2D2D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4:35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AC9C88"/>
                      </a:solidFill>
                      <a:miter lim="400000"/>
                    </a:lnL>
                    <a:lnR w="12700">
                      <a:solidFill>
                        <a:srgbClr val="5F5857"/>
                      </a:solidFill>
                      <a:miter lim="400000"/>
                    </a:lnR>
                    <a:lnT w="12700">
                      <a:solidFill>
                        <a:srgbClr val="AC9C88"/>
                      </a:solidFill>
                      <a:miter lim="400000"/>
                    </a:lnT>
                    <a:lnB w="12700">
                      <a:solidFill>
                        <a:srgbClr val="AC9C88"/>
                      </a:solidFill>
                      <a:miter lim="400000"/>
                    </a:lnB>
                    <a:solidFill>
                      <a:srgbClr val="F0EEE0"/>
                    </a:solidFill>
                  </a:tcPr>
                </a:tc>
              </a:tr>
              <a:tr h="980268"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3000" b="0">
                          <a:solidFill>
                            <a:srgbClr val="2D2D2D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endParaRPr/>
                    </a:p>
                    <a:p>
                      <a:pPr algn="l" defTabSz="830861">
                        <a:tabLst>
                          <a:tab pos="1676400" algn="l"/>
                        </a:tabLst>
                        <a:defRPr sz="3000" b="0">
                          <a:solidFill>
                            <a:srgbClr val="2D2D2D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defRPr>
                      </a:pPr>
                      <a:r>
                        <a:t>Leadership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F5857"/>
                      </a:solidFill>
                      <a:miter lim="400000"/>
                    </a:lnL>
                    <a:lnR w="25400">
                      <a:solidFill>
                        <a:srgbClr val="AC9C88"/>
                      </a:solidFill>
                      <a:miter lim="400000"/>
                    </a:lnR>
                    <a:lnT w="12700">
                      <a:solidFill>
                        <a:srgbClr val="AC9C88"/>
                      </a:solidFill>
                      <a:miter lim="400000"/>
                    </a:lnT>
                    <a:lnB w="12700">
                      <a:solidFill>
                        <a:srgbClr val="AC9C88"/>
                      </a:solidFill>
                      <a:miter lim="400000"/>
                    </a:lnB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1800"/>
                      </a:pPr>
                      <a:r>
                        <a:rPr sz="3000">
                          <a:solidFill>
                            <a:srgbClr val="2D2D2D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4:22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AC9C88"/>
                      </a:solidFill>
                      <a:miter lim="400000"/>
                    </a:lnL>
                    <a:lnR w="12700">
                      <a:solidFill>
                        <a:srgbClr val="5F5857"/>
                      </a:solidFill>
                      <a:miter lim="400000"/>
                    </a:lnR>
                    <a:lnT w="12700">
                      <a:solidFill>
                        <a:srgbClr val="AC9C88"/>
                      </a:solidFill>
                      <a:miter lim="400000"/>
                    </a:lnT>
                    <a:lnB w="12700">
                      <a:solidFill>
                        <a:srgbClr val="AC9C88"/>
                      </a:solidFill>
                      <a:miter lim="400000"/>
                    </a:lnB>
                    <a:solidFill>
                      <a:srgbClr val="F0EEE0"/>
                    </a:solidFill>
                  </a:tcPr>
                </a:tc>
              </a:tr>
              <a:tr h="980268"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2D2D2D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Technology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F5857"/>
                      </a:solidFill>
                      <a:miter lim="400000"/>
                    </a:lnL>
                    <a:lnR w="25400">
                      <a:solidFill>
                        <a:srgbClr val="AC9C88"/>
                      </a:solidFill>
                      <a:miter lim="400000"/>
                    </a:lnR>
                    <a:lnT w="12700">
                      <a:solidFill>
                        <a:srgbClr val="AC9C88"/>
                      </a:solidFill>
                      <a:miter lim="400000"/>
                    </a:lnT>
                    <a:lnB w="12700">
                      <a:solidFill>
                        <a:srgbClr val="AC9C88"/>
                      </a:solidFill>
                      <a:miter lim="400000"/>
                    </a:lnB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1800"/>
                      </a:pPr>
                      <a:r>
                        <a:rPr sz="3000">
                          <a:solidFill>
                            <a:srgbClr val="2D2D2D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4:09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AC9C88"/>
                      </a:solidFill>
                      <a:miter lim="400000"/>
                    </a:lnL>
                    <a:lnR w="12700">
                      <a:solidFill>
                        <a:srgbClr val="5F5857"/>
                      </a:solidFill>
                      <a:miter lim="400000"/>
                    </a:lnR>
                    <a:lnT w="12700">
                      <a:solidFill>
                        <a:srgbClr val="AC9C88"/>
                      </a:solidFill>
                      <a:miter lim="400000"/>
                    </a:lnT>
                    <a:lnB w="12700">
                      <a:solidFill>
                        <a:srgbClr val="AC9C88"/>
                      </a:solidFill>
                      <a:miter lim="400000"/>
                    </a:lnB>
                    <a:solidFill>
                      <a:srgbClr val="F0EEE0"/>
                    </a:solidFill>
                  </a:tcPr>
                </a:tc>
              </a:tr>
              <a:tr h="980268"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2D2D2D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Meetings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F5857"/>
                      </a:solidFill>
                      <a:miter lim="400000"/>
                    </a:lnL>
                    <a:lnR w="25400">
                      <a:solidFill>
                        <a:srgbClr val="AC9C88"/>
                      </a:solidFill>
                      <a:miter lim="400000"/>
                    </a:lnR>
                    <a:lnT w="12700">
                      <a:solidFill>
                        <a:srgbClr val="AC9C88"/>
                      </a:solidFill>
                      <a:miter lim="400000"/>
                    </a:lnT>
                    <a:lnB w="12700">
                      <a:solidFill>
                        <a:srgbClr val="5F5857"/>
                      </a:solidFill>
                      <a:miter lim="400000"/>
                    </a:lnB>
                    <a:blipFill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830861">
                        <a:tabLst>
                          <a:tab pos="1676400" algn="l"/>
                        </a:tabLst>
                        <a:defRPr sz="1800"/>
                      </a:pPr>
                      <a:r>
                        <a:rPr sz="3000">
                          <a:solidFill>
                            <a:srgbClr val="2D2D2D"/>
                          </a:solidFill>
                          <a:latin typeface="Helvetica Neue Bold Condensed"/>
                          <a:ea typeface="Helvetica Neue Bold Condensed"/>
                          <a:cs typeface="Helvetica Neue Bold Condensed"/>
                          <a:sym typeface="Helvetica Neue Bold Condensed"/>
                        </a:rPr>
                        <a:t>3:41</a:t>
                      </a:r>
                    </a:p>
                  </a:txBody>
                  <a:tcPr marL="35719" marR="35719" marT="35719" marB="35719" anchor="ctr" horzOverflow="overflow">
                    <a:lnL w="25400">
                      <a:solidFill>
                        <a:srgbClr val="AC9C88"/>
                      </a:solidFill>
                      <a:miter lim="400000"/>
                    </a:lnL>
                    <a:lnR w="12700">
                      <a:solidFill>
                        <a:srgbClr val="5F5857"/>
                      </a:solidFill>
                      <a:miter lim="400000"/>
                    </a:lnR>
                    <a:lnT w="12700">
                      <a:solidFill>
                        <a:srgbClr val="AC9C88"/>
                      </a:solidFill>
                      <a:miter lim="400000"/>
                    </a:lnT>
                    <a:lnB w="12700">
                      <a:solidFill>
                        <a:srgbClr val="5F5857"/>
                      </a:solidFill>
                      <a:miter lim="400000"/>
                    </a:lnB>
                    <a:solidFill>
                      <a:srgbClr val="F0EE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104587" y="274638"/>
            <a:ext cx="8925860" cy="1143001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Playing Nicely in the Sandbox –</a:t>
            </a:r>
            <a:br/>
            <a:r>
              <a:t>While Winning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/>
          <a:p>
            <a:r>
              <a:t>Assess agendas and create wins for everyone</a:t>
            </a:r>
          </a:p>
          <a:p>
            <a:r>
              <a:t>Continual focus on outcomes for those not in the executional path</a:t>
            </a:r>
          </a:p>
          <a:p>
            <a:r>
              <a:t>For those in the executional path – focus is on how</a:t>
            </a:r>
          </a:p>
          <a:p>
            <a:r>
              <a:t>Be willing to amend “your” vision by articulating the broader goal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Questions/Discussion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739774" y="2770094"/>
            <a:ext cx="7662866" cy="326717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  <a:p>
            <a:r>
              <a:t>Robb Lee – rlee@asaecenter.org</a:t>
            </a:r>
          </a:p>
          <a:p>
            <a:r>
              <a:t>Dan O’Brien d.obrien@mca-marines.org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Genesis">
  <a:themeElements>
    <a:clrScheme name="Genes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00FF"/>
      </a:hlink>
      <a:folHlink>
        <a:srgbClr val="FF00FF"/>
      </a:folHlink>
    </a:clrScheme>
    <a:fontScheme name="Genesis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50800" dir="11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50800" dir="11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chemeClr val="accent1"/>
          </a:solidFill>
          <a:prstDash val="solid"/>
          <a:round/>
        </a:ln>
        <a:effectLst>
          <a:outerShdw blurRad="88900" dist="50800" dir="11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sto MT"/>
            <a:ea typeface="Calisto MT"/>
            <a:cs typeface="Calisto MT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sto MT"/>
            <a:ea typeface="Calisto MT"/>
            <a:cs typeface="Calisto MT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enesis">
  <a:themeElements>
    <a:clrScheme name="Genes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00FF"/>
      </a:hlink>
      <a:folHlink>
        <a:srgbClr val="FF00FF"/>
      </a:folHlink>
    </a:clrScheme>
    <a:fontScheme name="Genesis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50800" dir="11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50800" dir="11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0" cap="flat">
          <a:solidFill>
            <a:schemeClr val="accent1"/>
          </a:solidFill>
          <a:prstDash val="solid"/>
          <a:round/>
        </a:ln>
        <a:effectLst>
          <a:outerShdw blurRad="88900" dist="50800" dir="11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sto MT"/>
            <a:ea typeface="Calisto MT"/>
            <a:cs typeface="Calisto MT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sto MT"/>
            <a:ea typeface="Calisto MT"/>
            <a:cs typeface="Calisto MT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Macintosh PowerPoint</Application>
  <PresentationFormat>On-screen Show (4:3)</PresentationFormat>
  <Paragraphs>65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Maximizing the Collaborative Structure – Achieving Unity of Purpose</vt:lpstr>
      <vt:lpstr>Beginning with the End in Mind – Building Unity Around a Common Purpose</vt:lpstr>
      <vt:lpstr>Setting the Conditions for Success</vt:lpstr>
      <vt:lpstr>Communication and Collaborative Teams</vt:lpstr>
      <vt:lpstr>What is Meaningful and Measurable Progress? What do we Measure and Why?</vt:lpstr>
      <vt:lpstr>PowerPoint Presentation</vt:lpstr>
      <vt:lpstr>Playing Nicely in the Sandbox – While Winning</vt:lpstr>
      <vt:lpstr>Questions/Discussion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the Collaborative Structure – Achieving Unity of Purpose</dc:title>
  <cp:lastModifiedBy>MCA&amp;F MCA&amp;F</cp:lastModifiedBy>
  <cp:revision>1</cp:revision>
  <dcterms:modified xsi:type="dcterms:W3CDTF">2017-03-28T01:42:13Z</dcterms:modified>
</cp:coreProperties>
</file>